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58" r:id="rId3"/>
    <p:sldId id="274" r:id="rId4"/>
    <p:sldId id="261" r:id="rId5"/>
    <p:sldId id="263" r:id="rId6"/>
    <p:sldId id="267" r:id="rId7"/>
    <p:sldId id="268" r:id="rId8"/>
    <p:sldId id="260" r:id="rId9"/>
    <p:sldId id="271" r:id="rId10"/>
    <p:sldId id="272" r:id="rId11"/>
    <p:sldId id="273" r:id="rId12"/>
    <p:sldId id="275" r:id="rId13"/>
    <p:sldId id="276" r:id="rId14"/>
    <p:sldId id="277" r:id="rId15"/>
    <p:sldId id="278" r:id="rId16"/>
    <p:sldId id="280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269" autoAdjust="0"/>
  </p:normalViewPr>
  <p:slideViewPr>
    <p:cSldViewPr snapToGrid="0">
      <p:cViewPr varScale="1">
        <p:scale>
          <a:sx n="81" d="100"/>
          <a:sy n="81" d="100"/>
        </p:scale>
        <p:origin x="16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459AD-01AC-4E2B-A5F3-5EAA3FCBA2EC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C2464-0048-4DE1-A020-7435AE2FEC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310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522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09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47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3275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4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87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0400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100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5921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C2464-0048-4DE1-A020-7435AE2FEC2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049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4244-43E5-4FE2-84F3-EF18E97EA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77594-4503-4884-A1B7-1BA5F2752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033E0-E3AC-4495-9610-0FC3E334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1DB4B-56F2-44EB-9F64-4653D763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12508-14A5-46E3-83FD-5992ABE4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78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E817D-F42F-4A90-890B-CA355506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A608C-6E3F-4AE8-927F-1268CCD2C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EEF49-749E-42A3-94C6-C029547D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93390-B53C-46C2-A879-001C09FC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0A71B-3C36-48CC-BD0B-E3800F7C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241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8B208-B76B-4981-AB5F-BEA6E7F98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0FB8B-A7D8-4667-8FDE-A65E1DC43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433A-2BC7-4776-A538-D1140238C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3C490-D8B3-41CD-93E9-59D64727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DC2E5-71D3-4E27-A72F-6AC77BE7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8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250A-5C5B-412C-BC17-85718F35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A3ADD-EA1F-4225-92CC-768C08BF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91D84-4FC2-432C-B9CA-C947955B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B1A90-F2C1-4DAF-8E58-99A98952F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CBCD4-8D8D-4E35-82B8-06A28928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981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79D5-87E7-4A84-BA47-72D20FA5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65C72-D347-4EE8-8C48-3EE6938CF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81ECE-879F-4036-BFA1-F4D40D6F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0489-9D0E-44DF-BBEF-D473E46E4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B0625-5DCA-4239-9D73-91A2E292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105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B9598-A93F-40D1-8DE5-F3269C52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3BE1B-29B9-4754-B65C-428E55F0A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6551A-62EB-4565-8E2E-60B874CAF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C6BE4-A5D1-4CB1-A40D-4DABBDE6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69101-4537-45D4-A844-9632E2DC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60142-F618-4362-A29D-9BE5957B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425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20C7-9A68-491F-AD71-0B9B74BCB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BAAF7-23AF-4917-9B56-D5ECC9DDA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8DB2E-4188-49CB-9ED8-C4874A8F9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498F2-3BE2-4651-98B7-EE1B3444F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5D5B1-BED0-4E58-B5FD-47BF8AEE4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A9682E-D130-49AD-8B04-AF49A281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56256-7C4D-44ED-AF28-DADF163B2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78F69-F555-409C-B011-20744BB4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940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2367-4ABE-4F27-9FFD-0421A81E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E1C58C-1BB3-4465-8DE5-AC364E12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A2584-A85F-4085-9450-CF56BC31E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EF83A-608C-4930-8AAD-F0C79667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832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A5A76-5D6A-4F01-9CCE-9E9AD05D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290DB-ECBE-448F-9488-3807F521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2DF17-86A2-405D-BB38-EF3C1D4D0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345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2B7F-B6C3-446E-8221-CBAE238A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048E1-CD13-498F-B66D-6E7F36D8E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734CE-50F3-41E4-A94D-81563A0CB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F7DC0-625A-4E7F-82E8-4228D9C0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A2359-FF5C-4484-8828-17C24584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7480A-9CA0-4D3B-954A-4A11CB99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48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2B545-2548-4F94-9E6E-E44A65EAD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0B0F1-29E4-4A6B-80CF-859D466BE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25A57-BE7E-42FD-AEAF-0E3E61C4B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7FE9D-3EA9-4C04-8FFC-CEB3B68F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E0701-34B8-414C-BF7B-C05B2FF9C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1994E-C78B-4145-B44D-34424A4C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75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81F1F-49EE-4ADE-99CC-055EF9248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4F4CF-2F44-4F41-AA7B-21998DF99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1D574-C697-4D9A-A194-8A5AA2C0A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8E62E-2565-45BA-8A1C-9E4239A9BC80}" type="datetimeFigureOut">
              <a:rPr lang="en-CA" smtClean="0"/>
              <a:t>2021-06-19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E8E88-068A-4920-BDA2-7ED35C083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30A8B-5267-47F9-A57A-B8EBC322D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4A943-3004-4E08-B977-4813F9F3EC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05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eg"/><Relationship Id="rId7" Type="http://schemas.microsoft.com/office/2007/relationships/hdphoto" Target="../media/hdphoto7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6.wdp"/><Relationship Id="rId4" Type="http://schemas.openxmlformats.org/officeDocument/2006/relationships/image" Target="../media/image12.png"/><Relationship Id="rId9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lective focus photo of Bitcoin near monitor">
            <a:extLst>
              <a:ext uri="{FF2B5EF4-FFF2-40B4-BE49-F238E27FC236}">
                <a16:creationId xmlns:a16="http://schemas.microsoft.com/office/drawing/2014/main" id="{14ACE4F8-2CCC-4AD8-926A-BCAA861BF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44E60F-05EE-4432-9354-45DFCA6BEB76}"/>
              </a:ext>
            </a:extLst>
          </p:cNvPr>
          <p:cNvSpPr txBox="1"/>
          <p:nvPr/>
        </p:nvSpPr>
        <p:spPr>
          <a:xfrm>
            <a:off x="5650304" y="1854679"/>
            <a:ext cx="631453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>
                <a:solidFill>
                  <a:schemeClr val="bg1"/>
                </a:solidFill>
                <a:latin typeface="Vogue" pitchFamily="2" charset="0"/>
              </a:rPr>
              <a:t>PROJECT 2:</a:t>
            </a:r>
          </a:p>
          <a:p>
            <a:pPr algn="ctr"/>
            <a:r>
              <a:rPr lang="en-CA" sz="6000" dirty="0">
                <a:solidFill>
                  <a:schemeClr val="bg1"/>
                </a:solidFill>
                <a:latin typeface="Vogue" pitchFamily="2" charset="0"/>
              </a:rPr>
              <a:t>Bitcoin genie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6A7F5-B17F-4CEA-8C52-A9316EFEECD4}"/>
              </a:ext>
            </a:extLst>
          </p:cNvPr>
          <p:cNvSpPr txBox="1"/>
          <p:nvPr/>
        </p:nvSpPr>
        <p:spPr>
          <a:xfrm>
            <a:off x="6308995" y="5040101"/>
            <a:ext cx="55601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3200" u="sng" dirty="0">
                <a:solidFill>
                  <a:schemeClr val="bg1"/>
                </a:solidFill>
                <a:latin typeface="Vogue" pitchFamily="2" charset="0"/>
              </a:rPr>
              <a:t>Group 5</a:t>
            </a:r>
          </a:p>
          <a:p>
            <a:pPr algn="r"/>
            <a:r>
              <a:rPr lang="en-CA" sz="3200" dirty="0">
                <a:solidFill>
                  <a:schemeClr val="bg1"/>
                </a:solidFill>
                <a:latin typeface="Vogue" pitchFamily="2" charset="0"/>
              </a:rPr>
              <a:t>Coney dacanay</a:t>
            </a:r>
          </a:p>
          <a:p>
            <a:pPr algn="r"/>
            <a:r>
              <a:rPr lang="en-CA" sz="3200" dirty="0">
                <a:solidFill>
                  <a:schemeClr val="bg1"/>
                </a:solidFill>
                <a:latin typeface="Vogue" pitchFamily="2" charset="0"/>
              </a:rPr>
              <a:t>Chrishan de almeida </a:t>
            </a:r>
          </a:p>
        </p:txBody>
      </p:sp>
      <p:pic>
        <p:nvPicPr>
          <p:cNvPr id="2050" name="Picture 2" descr="Doge Meme Png - Thug Life Dog Png, Transparent Png - 1024x1027(#6900252) -  PngFind">
            <a:extLst>
              <a:ext uri="{FF2B5EF4-FFF2-40B4-BE49-F238E27FC236}">
                <a16:creationId xmlns:a16="http://schemas.microsoft.com/office/drawing/2014/main" id="{1F3267AE-AC9E-4047-81FE-66822F0E3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2" b="94218" l="5833" r="97143">
                        <a14:foregroundMark x1="15119" y1="46939" x2="88333" y2="94331"/>
                        <a14:foregroundMark x1="83333" y1="40363" x2="89524" y2="64399"/>
                        <a14:foregroundMark x1="8571" y1="59751" x2="6190" y2="93991"/>
                        <a14:foregroundMark x1="86905" y1="46825" x2="92619" y2="41723"/>
                        <a14:foregroundMark x1="90476" y1="50340" x2="97143" y2="50907"/>
                        <a14:foregroundMark x1="66548" y1="11678" x2="67024" y2="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87"/>
          <a:stretch/>
        </p:blipFill>
        <p:spPr bwMode="auto">
          <a:xfrm rot="16200000" flipH="1">
            <a:off x="11475098" y="319493"/>
            <a:ext cx="788155" cy="6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259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ound gold-colored coin">
            <a:extLst>
              <a:ext uri="{FF2B5EF4-FFF2-40B4-BE49-F238E27FC236}">
                <a16:creationId xmlns:a16="http://schemas.microsoft.com/office/drawing/2014/main" id="{E358F3DB-9EB2-4044-8081-E32CC8024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5" y="166687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F4B2B-968D-4204-8E96-3A4A9315F239}"/>
              </a:ext>
            </a:extLst>
          </p:cNvPr>
          <p:cNvSpPr txBox="1"/>
          <p:nvPr/>
        </p:nvSpPr>
        <p:spPr>
          <a:xfrm>
            <a:off x="333375" y="299680"/>
            <a:ext cx="10210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Cake experience roadmap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C024C5-08F3-42F9-9970-7A91D2688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67" b="96167" l="14667" r="88667">
                        <a14:foregroundMark x1="25167" y1="62000" x2="26333" y2="74333"/>
                        <a14:foregroundMark x1="24333" y1="60000" x2="21667" y2="70167"/>
                        <a14:foregroundMark x1="21333" y1="58500" x2="24333" y2="62333"/>
                        <a14:foregroundMark x1="20500" y1="70833" x2="22500" y2="6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6" r="6417"/>
          <a:stretch/>
        </p:blipFill>
        <p:spPr bwMode="auto">
          <a:xfrm>
            <a:off x="1107260" y="1172048"/>
            <a:ext cx="2471751" cy="28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itcoin token - 12 Edible Stand Up Premium Wafer Card Cake Toppers  Decorations - Just Party Supplies">
            <a:extLst>
              <a:ext uri="{FF2B5EF4-FFF2-40B4-BE49-F238E27FC236}">
                <a16:creationId xmlns:a16="http://schemas.microsoft.com/office/drawing/2014/main" id="{18F633FB-1C20-4002-B5EA-8346950EE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273" b="99557" l="32891" r="6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84" t="25555" r="31696"/>
          <a:stretch/>
        </p:blipFill>
        <p:spPr bwMode="auto">
          <a:xfrm>
            <a:off x="9123761" y="1356442"/>
            <a:ext cx="1578767" cy="229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itcoin Cake | Rock Star Pastries">
            <a:extLst>
              <a:ext uri="{FF2B5EF4-FFF2-40B4-BE49-F238E27FC236}">
                <a16:creationId xmlns:a16="http://schemas.microsoft.com/office/drawing/2014/main" id="{5D0624D1-A2C5-4798-8AC8-26A5DB5D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78" b="99556" l="1778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8" y="1448336"/>
            <a:ext cx="2276476" cy="2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533649-67A6-4F95-9B98-6502237DA62A}"/>
              </a:ext>
            </a:extLst>
          </p:cNvPr>
          <p:cNvSpPr txBox="1"/>
          <p:nvPr/>
        </p:nvSpPr>
        <p:spPr>
          <a:xfrm>
            <a:off x="333375" y="3828990"/>
            <a:ext cx="39338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u="sng" dirty="0">
                <a:latin typeface="Century" panose="02040604050505020304" pitchFamily="18" charset="0"/>
              </a:rPr>
              <a:t>Wedding Cake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Trading bot that trades across all cryptocurrencies in your trading account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Conducts technical analysis using many sophisticated technical indicators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Conducts crypto sentiment analysis by scraping all social media platforms/new outlets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72B06-CEA1-4FC6-B56A-0B276DDB4254}"/>
              </a:ext>
            </a:extLst>
          </p:cNvPr>
          <p:cNvSpPr txBox="1"/>
          <p:nvPr/>
        </p:nvSpPr>
        <p:spPr>
          <a:xfrm>
            <a:off x="4136234" y="3828990"/>
            <a:ext cx="3933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u="sng" dirty="0">
                <a:latin typeface="Century" panose="02040604050505020304" pitchFamily="18" charset="0"/>
              </a:rPr>
              <a:t>Birthday Cake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Trading bot that trades only Bitcoin in your trading account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Conducts technical analysis using only Bollinger bands and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Conducts Bitcoin sentiment analysis by scraping only Twitter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B50AE7-8280-48E6-8DF6-3CC7A4468580}"/>
              </a:ext>
            </a:extLst>
          </p:cNvPr>
          <p:cNvSpPr txBox="1"/>
          <p:nvPr/>
        </p:nvSpPr>
        <p:spPr>
          <a:xfrm>
            <a:off x="8070058" y="3854253"/>
            <a:ext cx="3933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u="sng" dirty="0">
                <a:latin typeface="Century" panose="02040604050505020304" pitchFamily="18" charset="0"/>
              </a:rPr>
              <a:t>Cupcake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Advisor bot that offers instant trade recommendations only for Bitcoin.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Conducts technical analysis using only Bollinger bands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entury" panose="02040604050505020304" pitchFamily="18" charset="0"/>
              </a:rPr>
              <a:t>Conducts Bitcoin sentiment analysis by scraping only Twitter</a:t>
            </a:r>
          </a:p>
        </p:txBody>
      </p:sp>
    </p:spTree>
    <p:extLst>
      <p:ext uri="{BB962C8B-B14F-4D97-AF65-F5344CB8AC3E}">
        <p14:creationId xmlns:p14="http://schemas.microsoft.com/office/powerpoint/2010/main" val="208133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254562" y="249314"/>
            <a:ext cx="96257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Bitcoin genie’s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BE743-BC1A-4E9B-88ED-4A1B14493FF0}"/>
              </a:ext>
            </a:extLst>
          </p:cNvPr>
          <p:cNvSpPr txBox="1"/>
          <p:nvPr/>
        </p:nvSpPr>
        <p:spPr>
          <a:xfrm>
            <a:off x="466725" y="1662170"/>
            <a:ext cx="11249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200"/>
              </a:spcAft>
              <a:buAutoNum type="arabicParenR"/>
            </a:pPr>
            <a:r>
              <a:rPr lang="en-CA" sz="3200" b="1" dirty="0">
                <a:latin typeface="Century" panose="02040604050505020304" pitchFamily="18" charset="0"/>
                <a:cs typeface="Arial" panose="020B0604020202020204" pitchFamily="34" charset="0"/>
              </a:rPr>
              <a:t>Generates Trade Signals from Sentiment Analysis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romanLcPeriod"/>
            </a:pP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Pulls most recent 200 “Bitcoin” tweets from Twitter API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romanLcPeriod"/>
            </a:pPr>
            <a:r>
              <a:rPr lang="en-CA" sz="32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Uses NLP to determine percentage of positive tweets and negative tweets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romanLcPeriod"/>
            </a:pP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Positive tweet % &gt; 50% = buy (bullish sentiment)</a:t>
            </a:r>
          </a:p>
          <a:p>
            <a:pPr lvl="1">
              <a:spcAft>
                <a:spcPts val="1200"/>
              </a:spcAft>
            </a:pPr>
            <a:r>
              <a:rPr lang="en-CA" sz="32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	Negative tweet % &gt; 50% </a:t>
            </a: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= sell (bearish sentiment)</a:t>
            </a:r>
          </a:p>
          <a:p>
            <a:pPr lvl="1">
              <a:spcAft>
                <a:spcPts val="1200"/>
              </a:spcAft>
            </a:pPr>
            <a:r>
              <a:rPr lang="en-CA" sz="32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	</a:t>
            </a: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neither case = </a:t>
            </a:r>
            <a:r>
              <a:rPr lang="en-CA" sz="3200" dirty="0" err="1">
                <a:latin typeface="Century" panose="02040604050505020304" pitchFamily="18" charset="0"/>
                <a:cs typeface="Arial" panose="020B0604020202020204" pitchFamily="34" charset="0"/>
              </a:rPr>
              <a:t>hodl</a:t>
            </a: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 (neutral sentiment)</a:t>
            </a:r>
            <a:endParaRPr lang="en-CA" sz="3200" dirty="0">
              <a:effectLst/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14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254562" y="249314"/>
            <a:ext cx="96257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Bitcoin genie’s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BE743-BC1A-4E9B-88ED-4A1B14493FF0}"/>
              </a:ext>
            </a:extLst>
          </p:cNvPr>
          <p:cNvSpPr txBox="1"/>
          <p:nvPr/>
        </p:nvSpPr>
        <p:spPr>
          <a:xfrm>
            <a:off x="466725" y="1840295"/>
            <a:ext cx="1124902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200"/>
              </a:spcAft>
              <a:buFont typeface="+mj-lt"/>
              <a:buAutoNum type="arabicParenR" startAt="2"/>
            </a:pPr>
            <a:r>
              <a:rPr lang="en-CA" sz="3200" b="1" dirty="0">
                <a:latin typeface="Century" panose="02040604050505020304" pitchFamily="18" charset="0"/>
                <a:cs typeface="Arial" panose="020B0604020202020204" pitchFamily="34" charset="0"/>
              </a:rPr>
              <a:t>Generates Trade Signals from Bollinger Band Analysis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romanLcPeriod"/>
            </a:pP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Pulls live Bitcoin prices from Kraken API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romanLcPeriod"/>
            </a:pPr>
            <a:r>
              <a:rPr lang="en-CA" sz="32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Generates Bollinger Bands (past 20 days)</a:t>
            </a:r>
          </a:p>
          <a:p>
            <a:pPr marL="971550" lvl="1" indent="-514350">
              <a:spcAft>
                <a:spcPts val="1200"/>
              </a:spcAft>
              <a:buFont typeface="+mj-lt"/>
              <a:buAutoNum type="romanLcPeriod"/>
            </a:pP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Price &lt; lower band = buy (undervalued)</a:t>
            </a:r>
          </a:p>
          <a:p>
            <a:pPr lvl="1">
              <a:spcAft>
                <a:spcPts val="1200"/>
              </a:spcAft>
            </a:pPr>
            <a:r>
              <a:rPr lang="en-CA" sz="32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	Price &gt; upper </a:t>
            </a: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band = sell (overvalued)</a:t>
            </a:r>
          </a:p>
          <a:p>
            <a:pPr lvl="1">
              <a:spcAft>
                <a:spcPts val="1200"/>
              </a:spcAft>
            </a:pPr>
            <a:r>
              <a:rPr lang="en-CA" sz="32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	</a:t>
            </a: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lower band &lt; Price &lt; upper band = </a:t>
            </a:r>
            <a:r>
              <a:rPr lang="en-CA" sz="3200" dirty="0" err="1">
                <a:latin typeface="Century" panose="02040604050505020304" pitchFamily="18" charset="0"/>
                <a:cs typeface="Arial" panose="020B0604020202020204" pitchFamily="34" charset="0"/>
              </a:rPr>
              <a:t>hodl</a:t>
            </a:r>
            <a:endParaRPr lang="en-CA" sz="3200" dirty="0">
              <a:effectLst/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3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254562" y="249314"/>
            <a:ext cx="96257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Bitcoin genie’s method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F62A515-B31C-4388-A40D-0CD9DEAD7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53511"/>
              </p:ext>
            </p:extLst>
          </p:nvPr>
        </p:nvGraphicFramePr>
        <p:xfrm>
          <a:off x="3402939" y="2945081"/>
          <a:ext cx="5931068" cy="353884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32199">
                  <a:extLst>
                    <a:ext uri="{9D8B030D-6E8A-4147-A177-3AD203B41FA5}">
                      <a16:colId xmlns:a16="http://schemas.microsoft.com/office/drawing/2014/main" val="527762011"/>
                    </a:ext>
                  </a:extLst>
                </a:gridCol>
                <a:gridCol w="1333335">
                  <a:extLst>
                    <a:ext uri="{9D8B030D-6E8A-4147-A177-3AD203B41FA5}">
                      <a16:colId xmlns:a16="http://schemas.microsoft.com/office/drawing/2014/main" val="1060532425"/>
                    </a:ext>
                  </a:extLst>
                </a:gridCol>
                <a:gridCol w="1482767">
                  <a:extLst>
                    <a:ext uri="{9D8B030D-6E8A-4147-A177-3AD203B41FA5}">
                      <a16:colId xmlns:a16="http://schemas.microsoft.com/office/drawing/2014/main" val="598699978"/>
                    </a:ext>
                  </a:extLst>
                </a:gridCol>
                <a:gridCol w="1482767">
                  <a:extLst>
                    <a:ext uri="{9D8B030D-6E8A-4147-A177-3AD203B41FA5}">
                      <a16:colId xmlns:a16="http://schemas.microsoft.com/office/drawing/2014/main" val="1636973562"/>
                    </a:ext>
                  </a:extLst>
                </a:gridCol>
              </a:tblGrid>
              <a:tr h="846001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Buy </a:t>
                      </a:r>
                    </a:p>
                    <a:p>
                      <a:pPr algn="ctr"/>
                      <a:r>
                        <a:rPr lang="en-CA" dirty="0"/>
                        <a:t>(Bullish)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/>
                        <a:t>Hodl</a:t>
                      </a:r>
                      <a:r>
                        <a:rPr lang="en-CA" dirty="0"/>
                        <a:t> (Neutral)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Sell </a:t>
                      </a:r>
                    </a:p>
                    <a:p>
                      <a:pPr algn="ctr"/>
                      <a:r>
                        <a:rPr lang="en-CA" dirty="0"/>
                        <a:t>(Bearish)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959628"/>
                  </a:ext>
                </a:extLst>
              </a:tr>
              <a:tr h="897615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Buy</a:t>
                      </a:r>
                    </a:p>
                    <a:p>
                      <a:pPr algn="ctr"/>
                      <a:r>
                        <a:rPr lang="en-CA" dirty="0"/>
                        <a:t>(Undervalued)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Buy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Buy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62075"/>
                  </a:ext>
                </a:extLst>
              </a:tr>
              <a:tr h="897615">
                <a:tc>
                  <a:txBody>
                    <a:bodyPr/>
                    <a:lstStyle/>
                    <a:p>
                      <a:pPr algn="ctr"/>
                      <a:r>
                        <a:rPr lang="en-CA" dirty="0" err="1"/>
                        <a:t>Hodl</a:t>
                      </a:r>
                      <a:endParaRPr lang="en-CA" dirty="0"/>
                    </a:p>
                    <a:p>
                      <a:pPr algn="ctr"/>
                      <a:r>
                        <a:rPr lang="en-CA" dirty="0"/>
                        <a:t>(Average)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Buy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/>
                        <a:t>Hodl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047957"/>
                  </a:ext>
                </a:extLst>
              </a:tr>
              <a:tr h="897615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Sell</a:t>
                      </a:r>
                    </a:p>
                    <a:p>
                      <a:pPr algn="ctr"/>
                      <a:r>
                        <a:rPr lang="en-CA" dirty="0"/>
                        <a:t>(Overvalued)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Buy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08394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AF3B85-5A05-4EF9-8D3A-73209FCFE930}"/>
              </a:ext>
            </a:extLst>
          </p:cNvPr>
          <p:cNvSpPr txBox="1"/>
          <p:nvPr/>
        </p:nvSpPr>
        <p:spPr>
          <a:xfrm>
            <a:off x="5142017" y="2459246"/>
            <a:ext cx="4191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Bitcoin Sentiment Analysis Signals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515AA-39CD-4DD2-B3EB-C811DCB778A1}"/>
              </a:ext>
            </a:extLst>
          </p:cNvPr>
          <p:cNvSpPr txBox="1"/>
          <p:nvPr/>
        </p:nvSpPr>
        <p:spPr>
          <a:xfrm rot="16200000">
            <a:off x="1403928" y="4756407"/>
            <a:ext cx="3054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Technical Analysis Signals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2E96D-8931-48A3-8789-7DAE080BC0A3}"/>
              </a:ext>
            </a:extLst>
          </p:cNvPr>
          <p:cNvSpPr txBox="1"/>
          <p:nvPr/>
        </p:nvSpPr>
        <p:spPr>
          <a:xfrm>
            <a:off x="3719287" y="1760558"/>
            <a:ext cx="5298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u="sng" dirty="0">
                <a:latin typeface="Century" panose="02040604050505020304" pitchFamily="18" charset="0"/>
              </a:rPr>
              <a:t>Bitcoin Genie Decision Matrix</a:t>
            </a:r>
          </a:p>
        </p:txBody>
      </p:sp>
    </p:spTree>
    <p:extLst>
      <p:ext uri="{BB962C8B-B14F-4D97-AF65-F5344CB8AC3E}">
        <p14:creationId xmlns:p14="http://schemas.microsoft.com/office/powerpoint/2010/main" val="261833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ound gold-colored coin">
            <a:extLst>
              <a:ext uri="{FF2B5EF4-FFF2-40B4-BE49-F238E27FC236}">
                <a16:creationId xmlns:a16="http://schemas.microsoft.com/office/drawing/2014/main" id="{E358F3DB-9EB2-4044-8081-E32CC8024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5" y="166687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F4B2B-968D-4204-8E96-3A4A9315F239}"/>
              </a:ext>
            </a:extLst>
          </p:cNvPr>
          <p:cNvSpPr txBox="1"/>
          <p:nvPr/>
        </p:nvSpPr>
        <p:spPr>
          <a:xfrm>
            <a:off x="333375" y="299680"/>
            <a:ext cx="10210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Under the hood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6279D-6212-486A-B7CF-3FCEFC43C67F}"/>
              </a:ext>
            </a:extLst>
          </p:cNvPr>
          <p:cNvSpPr txBox="1"/>
          <p:nvPr/>
        </p:nvSpPr>
        <p:spPr>
          <a:xfrm>
            <a:off x="142875" y="2562291"/>
            <a:ext cx="118062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Vogue" pitchFamily="2" charset="0"/>
                <a:cs typeface="Arial" panose="020B0604020202020204" pitchFamily="34" charset="0"/>
              </a:rPr>
              <a:t>Bitcoin genie’s code</a:t>
            </a:r>
          </a:p>
        </p:txBody>
      </p:sp>
    </p:spTree>
    <p:extLst>
      <p:ext uri="{BB962C8B-B14F-4D97-AF65-F5344CB8AC3E}">
        <p14:creationId xmlns:p14="http://schemas.microsoft.com/office/powerpoint/2010/main" val="2494028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254562" y="249314"/>
            <a:ext cx="96257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Developer 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BE743-BC1A-4E9B-88ED-4A1B14493FF0}"/>
              </a:ext>
            </a:extLst>
          </p:cNvPr>
          <p:cNvSpPr txBox="1"/>
          <p:nvPr/>
        </p:nvSpPr>
        <p:spPr>
          <a:xfrm>
            <a:off x="466725" y="1662170"/>
            <a:ext cx="1124902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sz="3200" dirty="0">
                <a:latin typeface="Century" panose="02040604050505020304" pitchFamily="18" charset="0"/>
                <a:cs typeface="Arial" panose="020B0604020202020204" pitchFamily="34" charset="0"/>
              </a:rPr>
              <a:t>Some of the Modules/Libraries used: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 err="1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Tweepy</a:t>
            </a:r>
            <a:endParaRPr lang="en-CA" sz="2800" dirty="0">
              <a:effectLst/>
              <a:latin typeface="Century" panose="02040604050505020304" pitchFamily="18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 err="1">
                <a:latin typeface="Century" panose="02040604050505020304" pitchFamily="18" charset="0"/>
                <a:cs typeface="Arial" panose="020B0604020202020204" pitchFamily="34" charset="0"/>
              </a:rPr>
              <a:t>Textblob</a:t>
            </a:r>
            <a:endParaRPr lang="en-CA" sz="2800" dirty="0">
              <a:latin typeface="Century" panose="02040604050505020304" pitchFamily="18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Time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Requests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 err="1">
                <a:latin typeface="Century" panose="02040604050505020304" pitchFamily="18" charset="0"/>
                <a:cs typeface="Arial" panose="020B0604020202020204" pitchFamily="34" charset="0"/>
              </a:rPr>
              <a:t>Krakenex</a:t>
            </a:r>
            <a:endParaRPr lang="en-CA" sz="2800" dirty="0">
              <a:latin typeface="Century" panose="02040604050505020304" pitchFamily="18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Century" panose="02040604050505020304" pitchFamily="18" charset="0"/>
                <a:cs typeface="Arial" panose="020B0604020202020204" pitchFamily="34" charset="0"/>
              </a:rPr>
              <a:t>Pandas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800" dirty="0" err="1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Tkinter</a:t>
            </a:r>
            <a:endParaRPr lang="en-CA" sz="2800" dirty="0">
              <a:effectLst/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0AB6EF-5E3A-4C16-AF44-577497217A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5" t="-179" r="494" b="4822"/>
          <a:stretch/>
        </p:blipFill>
        <p:spPr>
          <a:xfrm>
            <a:off x="8013370" y="1816091"/>
            <a:ext cx="3440087" cy="3681375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750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gold and silver round coins">
            <a:extLst>
              <a:ext uri="{FF2B5EF4-FFF2-40B4-BE49-F238E27FC236}">
                <a16:creationId xmlns:a16="http://schemas.microsoft.com/office/drawing/2014/main" id="{D0199D42-CB19-4806-8A6A-4FA50A0BE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5" y="166687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F4B2B-968D-4204-8E96-3A4A9315F239}"/>
              </a:ext>
            </a:extLst>
          </p:cNvPr>
          <p:cNvSpPr txBox="1"/>
          <p:nvPr/>
        </p:nvSpPr>
        <p:spPr>
          <a:xfrm>
            <a:off x="333375" y="299680"/>
            <a:ext cx="10210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Post-mortem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533649-67A6-4F95-9B98-6502237DA62A}"/>
              </a:ext>
            </a:extLst>
          </p:cNvPr>
          <p:cNvSpPr txBox="1"/>
          <p:nvPr/>
        </p:nvSpPr>
        <p:spPr>
          <a:xfrm>
            <a:off x="333375" y="3772993"/>
            <a:ext cx="11434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>
              <a:latin typeface="Century" panose="02040604050505020304" pitchFamily="18" charset="0"/>
            </a:endParaRPr>
          </a:p>
          <a:p>
            <a:r>
              <a:rPr lang="en-CA" sz="2400" b="1" u="sng" dirty="0">
                <a:latin typeface="Century" panose="02040604050505020304" pitchFamily="18" charset="0"/>
              </a:rPr>
              <a:t>Given 2 More Weeks…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Achieve ‘birthday cake design’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Trading bot connected to trading account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Incorporating more technical indicators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Build sentiment analyzer from scratch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Improve application aesthetic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EEBDC-9D17-4767-ACFD-11CC73E9A078}"/>
              </a:ext>
            </a:extLst>
          </p:cNvPr>
          <p:cNvSpPr txBox="1"/>
          <p:nvPr/>
        </p:nvSpPr>
        <p:spPr>
          <a:xfrm>
            <a:off x="333374" y="1482030"/>
            <a:ext cx="72774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u="sng" dirty="0">
                <a:latin typeface="Century" panose="02040604050505020304" pitchFamily="18" charset="0"/>
              </a:rPr>
              <a:t>Issues/Limitations Encountered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Limited time and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Too ambitious to build a sentiment analyzer in-house.  Had to outsource.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entury" panose="02040604050505020304" pitchFamily="18" charset="0"/>
              </a:rPr>
              <a:t>Finnicky crypto practice trading accounts.  Compatibility issues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24D702-6B89-48E7-A2D9-6EBF3F46C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5" t="-179" r="494" b="4822"/>
          <a:stretch/>
        </p:blipFill>
        <p:spPr>
          <a:xfrm>
            <a:off x="8013370" y="1816091"/>
            <a:ext cx="3440087" cy="3681375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488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ound gold-colored coin">
            <a:extLst>
              <a:ext uri="{FF2B5EF4-FFF2-40B4-BE49-F238E27FC236}">
                <a16:creationId xmlns:a16="http://schemas.microsoft.com/office/drawing/2014/main" id="{E358F3DB-9EB2-4044-8081-E32CC8024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5" y="166687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A82D-725B-44E4-ACBB-2DBF69792C66}"/>
              </a:ext>
            </a:extLst>
          </p:cNvPr>
          <p:cNvSpPr txBox="1"/>
          <p:nvPr/>
        </p:nvSpPr>
        <p:spPr>
          <a:xfrm>
            <a:off x="985837" y="1843949"/>
            <a:ext cx="10210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0" dirty="0">
                <a:latin typeface="Vogue" pitchFamily="2" charset="0"/>
              </a:rPr>
              <a:t>Questions?</a:t>
            </a:r>
          </a:p>
          <a:p>
            <a:pPr algn="ctr"/>
            <a:endParaRPr lang="en-CA" sz="6000" dirty="0">
              <a:latin typeface="Vogue" pitchFamily="2" charset="0"/>
            </a:endParaRPr>
          </a:p>
          <a:p>
            <a:pPr algn="ctr"/>
            <a:r>
              <a:rPr lang="en-CA" sz="6000" dirty="0">
                <a:latin typeface="Vogue" pitchFamily="2" charset="0"/>
              </a:rPr>
              <a:t>Thank you!</a:t>
            </a:r>
          </a:p>
        </p:txBody>
      </p:sp>
      <p:pic>
        <p:nvPicPr>
          <p:cNvPr id="8" name="Picture 2" descr="Doge Meme Png - Thug Life Dog Png, Transparent Png - 1024x1027(#6900252) -  PngFind">
            <a:extLst>
              <a:ext uri="{FF2B5EF4-FFF2-40B4-BE49-F238E27FC236}">
                <a16:creationId xmlns:a16="http://schemas.microsoft.com/office/drawing/2014/main" id="{0EFD512F-B82A-45CA-B30F-E80F037CC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22" b="94218" l="5833" r="97143">
                        <a14:foregroundMark x1="15119" y1="46939" x2="88333" y2="94331"/>
                        <a14:foregroundMark x1="83333" y1="40363" x2="89524" y2="64399"/>
                        <a14:foregroundMark x1="8571" y1="59751" x2="6190" y2="93991"/>
                        <a14:foregroundMark x1="86905" y1="46825" x2="92619" y2="41723"/>
                        <a14:foregroundMark x1="90476" y1="50340" x2="97143" y2="50907"/>
                        <a14:foregroundMark x1="66548" y1="11678" x2="67024" y2="61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87"/>
          <a:stretch/>
        </p:blipFill>
        <p:spPr bwMode="auto">
          <a:xfrm rot="16200000" flipH="1" flipV="1">
            <a:off x="-80780" y="556998"/>
            <a:ext cx="788155" cy="6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2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-371475" y="28205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latin typeface="Vogue" pitchFamily="2" charset="0"/>
              </a:rPr>
              <a:t>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278CC-E82D-4C09-A4CF-6B48E78E3EF1}"/>
              </a:ext>
            </a:extLst>
          </p:cNvPr>
          <p:cNvSpPr txBox="1"/>
          <p:nvPr/>
        </p:nvSpPr>
        <p:spPr>
          <a:xfrm>
            <a:off x="909638" y="2442597"/>
            <a:ext cx="1036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>
                <a:latin typeface="Century" panose="02040604050505020304" pitchFamily="18" charset="0"/>
                <a:cs typeface="Arial" panose="020B0604020202020204" pitchFamily="34" charset="0"/>
              </a:rPr>
              <a:t>Bitcoin is fast becoming a globally accepted asset class. </a:t>
            </a:r>
          </a:p>
        </p:txBody>
      </p:sp>
    </p:spTree>
    <p:extLst>
      <p:ext uri="{BB962C8B-B14F-4D97-AF65-F5344CB8AC3E}">
        <p14:creationId xmlns:p14="http://schemas.microsoft.com/office/powerpoint/2010/main" val="256800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-371475" y="28205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latin typeface="Vogue" pitchFamily="2" charset="0"/>
              </a:rPr>
              <a:t>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278CC-E82D-4C09-A4CF-6B48E78E3EF1}"/>
              </a:ext>
            </a:extLst>
          </p:cNvPr>
          <p:cNvSpPr txBox="1"/>
          <p:nvPr/>
        </p:nvSpPr>
        <p:spPr>
          <a:xfrm>
            <a:off x="909638" y="1931958"/>
            <a:ext cx="10363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latin typeface="Century" panose="02040604050505020304" pitchFamily="18" charset="0"/>
                <a:cs typeface="Arial" panose="020B0604020202020204" pitchFamily="34" charset="0"/>
              </a:rPr>
              <a:t>Buy?</a:t>
            </a:r>
          </a:p>
          <a:p>
            <a:pPr algn="ctr"/>
            <a:r>
              <a:rPr lang="en-CA" sz="7200" dirty="0">
                <a:latin typeface="Century" panose="02040604050505020304" pitchFamily="18" charset="0"/>
                <a:cs typeface="Arial" panose="020B0604020202020204" pitchFamily="34" charset="0"/>
              </a:rPr>
              <a:t>Sell?!</a:t>
            </a:r>
          </a:p>
          <a:p>
            <a:pPr algn="ctr"/>
            <a:r>
              <a:rPr lang="en-CA" sz="7200" dirty="0">
                <a:latin typeface="Century" panose="02040604050505020304" pitchFamily="18" charset="0"/>
                <a:cs typeface="Arial" panose="020B0604020202020204" pitchFamily="34" charset="0"/>
              </a:rPr>
              <a:t>HODL?!?</a:t>
            </a:r>
          </a:p>
        </p:txBody>
      </p:sp>
      <p:pic>
        <p:nvPicPr>
          <p:cNvPr id="4100" name="Picture 4" descr="Why Deep Confusion is Actually a Tool For Victory">
            <a:extLst>
              <a:ext uri="{FF2B5EF4-FFF2-40B4-BE49-F238E27FC236}">
                <a16:creationId xmlns:a16="http://schemas.microsoft.com/office/drawing/2014/main" id="{B050D405-BED1-46F8-97C7-C9CB1F84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0" b="100000" l="10000" r="96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243" y="4092342"/>
            <a:ext cx="4194957" cy="279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09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-371475" y="28205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latin typeface="Vogue" pitchFamily="2" charset="0"/>
              </a:rPr>
              <a:t>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278CC-E82D-4C09-A4CF-6B48E78E3EF1}"/>
              </a:ext>
            </a:extLst>
          </p:cNvPr>
          <p:cNvSpPr txBox="1"/>
          <p:nvPr/>
        </p:nvSpPr>
        <p:spPr>
          <a:xfrm>
            <a:off x="909638" y="2442597"/>
            <a:ext cx="10363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arenR"/>
            </a:pPr>
            <a:r>
              <a:rPr lang="en-CA" sz="5400" dirty="0">
                <a:latin typeface="Century" panose="02040604050505020304" pitchFamily="18" charset="0"/>
                <a:cs typeface="Arial" panose="020B0604020202020204" pitchFamily="34" charset="0"/>
              </a:rPr>
              <a:t>Bitcoin Sentiment Analysis on Social Media</a:t>
            </a:r>
          </a:p>
          <a:p>
            <a:pPr marL="914400" indent="-914400">
              <a:buAutoNum type="arabicParenR"/>
            </a:pPr>
            <a:r>
              <a:rPr lang="en-CA" sz="5400" dirty="0">
                <a:latin typeface="Century" panose="02040604050505020304" pitchFamily="18" charset="0"/>
                <a:cs typeface="Arial" panose="020B0604020202020204" pitchFamily="34" charset="0"/>
              </a:rPr>
              <a:t>Technical Analysis</a:t>
            </a:r>
          </a:p>
          <a:p>
            <a:pPr marL="914400" indent="-914400">
              <a:buAutoNum type="arabicParenR"/>
            </a:pPr>
            <a:endParaRPr lang="en-CA" sz="5400" dirty="0">
              <a:latin typeface="Century" panose="02040604050505020304" pitchFamily="18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Twitter logo history | Creative Freedom">
            <a:extLst>
              <a:ext uri="{FF2B5EF4-FFF2-40B4-BE49-F238E27FC236}">
                <a16:creationId xmlns:a16="http://schemas.microsoft.com/office/drawing/2014/main" id="{E878CB1A-1388-4647-80C7-248E9B74A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1" b="93564" l="9639" r="923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6036">
            <a:off x="9255142" y="941507"/>
            <a:ext cx="1603884" cy="13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YouTube Comedy Week - Wikipedia">
            <a:extLst>
              <a:ext uri="{FF2B5EF4-FFF2-40B4-BE49-F238E27FC236}">
                <a16:creationId xmlns:a16="http://schemas.microsoft.com/office/drawing/2014/main" id="{1B3E35C3-2186-4D6B-8597-07ACB839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2381">
            <a:off x="9740540" y="4054819"/>
            <a:ext cx="1958439" cy="8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ree Stock Charts, Stock Quotes and Trade Ideas — TradingView">
            <a:extLst>
              <a:ext uri="{FF2B5EF4-FFF2-40B4-BE49-F238E27FC236}">
                <a16:creationId xmlns:a16="http://schemas.microsoft.com/office/drawing/2014/main" id="{5E0A6BEC-3433-4D2F-8A8A-92EFDE5631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1167" y1="74921" x2="31333" y2="80159"/>
                        <a14:foregroundMark x1="34000" y1="77619" x2="33583" y2="80476"/>
                        <a14:foregroundMark x1="37250" y1="78413" x2="38250" y2="77937"/>
                        <a14:foregroundMark x1="40833" y1="77143" x2="40417" y2="78571"/>
                        <a14:foregroundMark x1="45250" y1="77302" x2="45250" y2="78413"/>
                        <a14:foregroundMark x1="45417" y1="72857" x2="45417" y2="72857"/>
                        <a14:foregroundMark x1="47167" y1="78889" x2="47500" y2="76825"/>
                        <a14:foregroundMark x1="51083" y1="78413" x2="51500" y2="78889"/>
                        <a14:foregroundMark x1="55333" y1="75238" x2="55583" y2="76508"/>
                        <a14:foregroundMark x1="59833" y1="76825" x2="59750" y2="77619"/>
                        <a14:foregroundMark x1="59833" y1="72857" x2="59833" y2="72857"/>
                        <a14:foregroundMark x1="62750" y1="78095" x2="63167" y2="77937"/>
                        <a14:foregroundMark x1="66083" y1="78571" x2="66250" y2="79524"/>
                        <a14:backgroundMark x1="37750" y1="81111" x2="38083" y2="80635"/>
                        <a14:backgroundMark x1="52083" y1="78413" x2="52750" y2="77937"/>
                        <a14:backgroundMark x1="62917" y1="76825" x2="63750" y2="7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73" r="27943" b="11726"/>
          <a:stretch/>
        </p:blipFill>
        <p:spPr bwMode="auto">
          <a:xfrm rot="20295699">
            <a:off x="7957325" y="4850891"/>
            <a:ext cx="1501964" cy="15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0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7638" y="166687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-371475" y="28205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latin typeface="Vogue" pitchFamily="2" charset="0"/>
              </a:rPr>
              <a:t>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278CC-E82D-4C09-A4CF-6B48E78E3EF1}"/>
              </a:ext>
            </a:extLst>
          </p:cNvPr>
          <p:cNvSpPr txBox="1"/>
          <p:nvPr/>
        </p:nvSpPr>
        <p:spPr>
          <a:xfrm>
            <a:off x="909637" y="1686193"/>
            <a:ext cx="1036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latin typeface="Century" panose="02040604050505020304" pitchFamily="18" charset="0"/>
                <a:cs typeface="Arial" panose="020B0604020202020204" pitchFamily="34" charset="0"/>
              </a:rPr>
              <a:t>Confusion…</a:t>
            </a:r>
          </a:p>
          <a:p>
            <a:pPr algn="ctr"/>
            <a:r>
              <a:rPr lang="en-CA" sz="7200" dirty="0">
                <a:latin typeface="Century" panose="02040604050505020304" pitchFamily="18" charset="0"/>
                <a:cs typeface="Arial" panose="020B0604020202020204" pitchFamily="34" charset="0"/>
              </a:rPr>
              <a:t>Missed the boat…</a:t>
            </a:r>
          </a:p>
        </p:txBody>
      </p:sp>
      <p:pic>
        <p:nvPicPr>
          <p:cNvPr id="8194" name="Picture 2" descr="The Sound Your Head Makes When It Hits the Table – PS Audio">
            <a:extLst>
              <a:ext uri="{FF2B5EF4-FFF2-40B4-BE49-F238E27FC236}">
                <a16:creationId xmlns:a16="http://schemas.microsoft.com/office/drawing/2014/main" id="{B385EC6F-506E-4BA0-9B7E-19B4E290C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7" b="99352" l="1563" r="98750">
                        <a14:foregroundMark x1="95573" y1="59815" x2="96406" y2="92130"/>
                        <a14:foregroundMark x1="6563" y1="9352" x2="17292" y2="55926"/>
                        <a14:foregroundMark x1="18385" y1="55926" x2="33854" y2="50463"/>
                        <a14:foregroundMark x1="6250" y1="7870" x2="28333" y2="23056"/>
                        <a14:foregroundMark x1="55625" y1="75463" x2="77396" y2="96111"/>
                        <a14:foregroundMark x1="4063" y1="72593" x2="38490" y2="93148"/>
                        <a14:foregroundMark x1="41823" y1="83333" x2="63854" y2="98519"/>
                        <a14:foregroundMark x1="57813" y1="33889" x2="61094" y2="48519"/>
                        <a14:foregroundMark x1="60573" y1="51481" x2="63333" y2="5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47" y="3851402"/>
            <a:ext cx="5394035" cy="30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15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-371475" y="28205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latin typeface="Vogue" pitchFamily="2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43138-6450-43D4-935F-AF4FA798C041}"/>
              </a:ext>
            </a:extLst>
          </p:cNvPr>
          <p:cNvSpPr txBox="1"/>
          <p:nvPr/>
        </p:nvSpPr>
        <p:spPr>
          <a:xfrm>
            <a:off x="-914399" y="1758150"/>
            <a:ext cx="10520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u="sng" dirty="0">
                <a:latin typeface="Century" panose="02040604050505020304" pitchFamily="18" charset="0"/>
                <a:cs typeface="Arial" panose="020B0604020202020204" pitchFamily="34" charset="0"/>
              </a:rPr>
              <a:t>Our Solution…</a:t>
            </a:r>
          </a:p>
        </p:txBody>
      </p:sp>
    </p:spTree>
    <p:extLst>
      <p:ext uri="{BB962C8B-B14F-4D97-AF65-F5344CB8AC3E}">
        <p14:creationId xmlns:p14="http://schemas.microsoft.com/office/powerpoint/2010/main" val="384900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old and silver round coins">
            <a:extLst>
              <a:ext uri="{FF2B5EF4-FFF2-40B4-BE49-F238E27FC236}">
                <a16:creationId xmlns:a16="http://schemas.microsoft.com/office/drawing/2014/main" id="{DD8370B8-CE68-47D8-855D-DCBA24281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D1A10-791A-487C-BE6B-28E65DF9ED24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183135-AB75-41B2-820B-209BB8D84C7E}"/>
              </a:ext>
            </a:extLst>
          </p:cNvPr>
          <p:cNvSpPr txBox="1"/>
          <p:nvPr/>
        </p:nvSpPr>
        <p:spPr>
          <a:xfrm>
            <a:off x="-371475" y="28205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latin typeface="Vogue" pitchFamily="2" charset="0"/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AF60E-42FD-43B1-B1F4-FAA67C4B4CE0}"/>
              </a:ext>
            </a:extLst>
          </p:cNvPr>
          <p:cNvSpPr txBox="1"/>
          <p:nvPr/>
        </p:nvSpPr>
        <p:spPr>
          <a:xfrm>
            <a:off x="-1557336" y="3251060"/>
            <a:ext cx="118062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80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Vogue" pitchFamily="2" charset="0"/>
                <a:cs typeface="Arial" panose="020B0604020202020204" pitchFamily="34" charset="0"/>
              </a:rPr>
              <a:t>Bitcoin genie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81E37-ADC0-4AA8-A609-D527263CA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" t="503" r="1075" b="10906"/>
          <a:stretch/>
        </p:blipFill>
        <p:spPr>
          <a:xfrm>
            <a:off x="8191500" y="2350480"/>
            <a:ext cx="3486151" cy="3681375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B0D778-75AD-4AF4-8E17-1D5FAEDE73F4}"/>
              </a:ext>
            </a:extLst>
          </p:cNvPr>
          <p:cNvSpPr txBox="1"/>
          <p:nvPr/>
        </p:nvSpPr>
        <p:spPr>
          <a:xfrm>
            <a:off x="-914399" y="1758150"/>
            <a:ext cx="10520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u="sng" dirty="0">
                <a:latin typeface="Century" panose="02040604050505020304" pitchFamily="18" charset="0"/>
                <a:cs typeface="Arial" panose="020B0604020202020204" pitchFamily="34" charset="0"/>
              </a:rPr>
              <a:t>Our Solution…</a:t>
            </a:r>
          </a:p>
        </p:txBody>
      </p:sp>
    </p:spTree>
    <p:extLst>
      <p:ext uri="{BB962C8B-B14F-4D97-AF65-F5344CB8AC3E}">
        <p14:creationId xmlns:p14="http://schemas.microsoft.com/office/powerpoint/2010/main" val="122360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ound gold-colored coin">
            <a:extLst>
              <a:ext uri="{FF2B5EF4-FFF2-40B4-BE49-F238E27FC236}">
                <a16:creationId xmlns:a16="http://schemas.microsoft.com/office/drawing/2014/main" id="{E358F3DB-9EB2-4044-8081-E32CC8024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69324-20A1-4224-9C63-D751017473BB}"/>
              </a:ext>
            </a:extLst>
          </p:cNvPr>
          <p:cNvSpPr txBox="1"/>
          <p:nvPr/>
        </p:nvSpPr>
        <p:spPr>
          <a:xfrm>
            <a:off x="762000" y="2147322"/>
            <a:ext cx="740092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CA" sz="5400" dirty="0">
                <a:latin typeface="Century" panose="02040604050505020304" pitchFamily="18" charset="0"/>
                <a:cs typeface="Arial" panose="020B0604020202020204" pitchFamily="34" charset="0"/>
              </a:rPr>
              <a:t>Instant trade recommendations</a:t>
            </a:r>
            <a:endParaRPr lang="en-CA" sz="3600" b="1" dirty="0">
              <a:latin typeface="Century" panose="02040604050505020304" pitchFamily="18" charset="0"/>
              <a:cs typeface="Arial" panose="020B0604020202020204" pitchFamily="34" charset="0"/>
            </a:endParaRPr>
          </a:p>
          <a:p>
            <a:r>
              <a:rPr lang="en-CA" sz="5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entury" panose="02040604050505020304" pitchFamily="18" charset="0"/>
                <a:cs typeface="Arial" panose="020B0604020202020204" pitchFamily="34" charset="0"/>
              </a:rPr>
              <a:t>AT THE CLICK OF A BUTTON.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C425A-3136-4878-B393-6662591CCD99}"/>
              </a:ext>
            </a:extLst>
          </p:cNvPr>
          <p:cNvSpPr txBox="1"/>
          <p:nvPr/>
        </p:nvSpPr>
        <p:spPr>
          <a:xfrm>
            <a:off x="333375" y="299680"/>
            <a:ext cx="8858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BITCOIN GENIe OFFERS…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FC540-2FAF-4E6D-BF28-4A0F6CD8D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" t="-179" r="494" b="4822"/>
          <a:stretch/>
        </p:blipFill>
        <p:spPr>
          <a:xfrm>
            <a:off x="8191500" y="2350480"/>
            <a:ext cx="3440087" cy="3681375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25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ound gold-colored coin">
            <a:extLst>
              <a:ext uri="{FF2B5EF4-FFF2-40B4-BE49-F238E27FC236}">
                <a16:creationId xmlns:a16="http://schemas.microsoft.com/office/drawing/2014/main" id="{E358F3DB-9EB2-4044-8081-E32CC8024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58A708-78E9-454D-82D0-A55340CE75CC}"/>
              </a:ext>
            </a:extLst>
          </p:cNvPr>
          <p:cNvSpPr/>
          <p:nvPr/>
        </p:nvSpPr>
        <p:spPr>
          <a:xfrm>
            <a:off x="142876" y="171450"/>
            <a:ext cx="11896724" cy="65246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69324-20A1-4224-9C63-D751017473BB}"/>
              </a:ext>
            </a:extLst>
          </p:cNvPr>
          <p:cNvSpPr txBox="1"/>
          <p:nvPr/>
        </p:nvSpPr>
        <p:spPr>
          <a:xfrm>
            <a:off x="790575" y="1899672"/>
            <a:ext cx="108394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5400" dirty="0">
                <a:latin typeface="Century" panose="02040604050505020304" pitchFamily="18" charset="0"/>
                <a:cs typeface="Arial" panose="020B0604020202020204" pitchFamily="34" charset="0"/>
              </a:rPr>
              <a:t>Bitcoin sentiment analysis using machine learning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5400" dirty="0">
                <a:effectLst/>
                <a:latin typeface="Century" panose="02040604050505020304" pitchFamily="18" charset="0"/>
                <a:cs typeface="Arial" panose="020B0604020202020204" pitchFamily="34" charset="0"/>
              </a:rPr>
              <a:t>Algorithmic technical analysis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F4B2B-968D-4204-8E96-3A4A9315F239}"/>
              </a:ext>
            </a:extLst>
          </p:cNvPr>
          <p:cNvSpPr txBox="1"/>
          <p:nvPr/>
        </p:nvSpPr>
        <p:spPr>
          <a:xfrm>
            <a:off x="333375" y="299680"/>
            <a:ext cx="8858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6000" dirty="0">
                <a:latin typeface="Vogue" pitchFamily="2" charset="0"/>
              </a:rPr>
              <a:t>How does it do this?</a:t>
            </a:r>
          </a:p>
        </p:txBody>
      </p:sp>
    </p:spTree>
    <p:extLst>
      <p:ext uri="{BB962C8B-B14F-4D97-AF65-F5344CB8AC3E}">
        <p14:creationId xmlns:p14="http://schemas.microsoft.com/office/powerpoint/2010/main" val="224248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</TotalTime>
  <Words>442</Words>
  <Application>Microsoft Office PowerPoint</Application>
  <PresentationFormat>Widescreen</PresentationFormat>
  <Paragraphs>116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Century</vt:lpstr>
      <vt:lpstr>Vogue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Chrishan</dc:creator>
  <cp:lastModifiedBy>Chrishan</cp:lastModifiedBy>
  <cp:revision>45</cp:revision>
  <dcterms:created xsi:type="dcterms:W3CDTF">2021-06-10T19:09:11Z</dcterms:created>
  <dcterms:modified xsi:type="dcterms:W3CDTF">2021-06-20T03:00:20Z</dcterms:modified>
</cp:coreProperties>
</file>